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0" r:id="rId2"/>
    <p:sldId id="256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8" r:id="rId12"/>
    <p:sldId id="259" r:id="rId13"/>
    <p:sldId id="268" r:id="rId14"/>
    <p:sldId id="269" r:id="rId1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43" d="100"/>
          <a:sy n="43" d="100"/>
        </p:scale>
        <p:origin x="88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CE09-5C4D-444E-9527-2222C8FF78A2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D988-937E-45D2-B66D-8F7C3AC0B2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181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CE09-5C4D-444E-9527-2222C8FF78A2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D988-937E-45D2-B66D-8F7C3AC0B2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947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CE09-5C4D-444E-9527-2222C8FF78A2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D988-937E-45D2-B66D-8F7C3AC0B2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921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CE09-5C4D-444E-9527-2222C8FF78A2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D988-937E-45D2-B66D-8F7C3AC0B2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792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CE09-5C4D-444E-9527-2222C8FF78A2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D988-937E-45D2-B66D-8F7C3AC0B2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47360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CE09-5C4D-444E-9527-2222C8FF78A2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D988-937E-45D2-B66D-8F7C3AC0B2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697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CE09-5C4D-444E-9527-2222C8FF78A2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D988-937E-45D2-B66D-8F7C3AC0B2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054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CE09-5C4D-444E-9527-2222C8FF78A2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D988-937E-45D2-B66D-8F7C3AC0B2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4002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CE09-5C4D-444E-9527-2222C8FF78A2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D988-937E-45D2-B66D-8F7C3AC0B2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211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CE09-5C4D-444E-9527-2222C8FF78A2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D988-937E-45D2-B66D-8F7C3AC0B2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69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CE09-5C4D-444E-9527-2222C8FF78A2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D988-937E-45D2-B66D-8F7C3AC0B2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401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CCE09-5C4D-444E-9527-2222C8FF78A2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3D988-937E-45D2-B66D-8F7C3AC0B2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767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Operating system</a:t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eleven</a:t>
            </a:r>
            <a:r>
              <a:rPr lang="en-US" smtClean="0"/>
              <a:t/>
            </a:r>
            <a:br>
              <a:rPr lang="en-US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jamal altuwaijari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32458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887105"/>
          </a:xfrm>
        </p:spPr>
        <p:txBody>
          <a:bodyPr>
            <a:normAutofit/>
          </a:bodyPr>
          <a:lstStyle/>
          <a:p>
            <a:pPr algn="ctr" rtl="0"/>
            <a:r>
              <a:rPr lang="en-US" b="1" u="sng" dirty="0"/>
              <a:t> 2. Shortest – seek – Time  First (SSTF</a:t>
            </a:r>
            <a:r>
              <a:rPr lang="en-US" b="1" u="sng" dirty="0" smtClean="0"/>
              <a:t>)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50878"/>
            <a:ext cx="10515600" cy="580712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/>
              <a:t> </a:t>
            </a:r>
          </a:p>
          <a:p>
            <a:pPr marL="0" indent="0" algn="l">
              <a:buNone/>
            </a:pPr>
            <a:r>
              <a:rPr lang="en-US" dirty="0"/>
              <a:t>Together before moving the head for a way to service another requests</a:t>
            </a:r>
          </a:p>
          <a:p>
            <a:pPr marL="0" indent="0" algn="l">
              <a:buNone/>
            </a:pPr>
            <a:r>
              <a:rPr lang="en-US" dirty="0"/>
              <a:t>SSTF selects the request with minimum seek time from the current head position.</a:t>
            </a:r>
          </a:p>
          <a:p>
            <a:pPr marL="0" indent="0" algn="l">
              <a:buNone/>
            </a:pPr>
            <a:r>
              <a:rPr lang="en-US" dirty="0"/>
              <a:t>In our example request queue the closed request to the initial head position(53) is</a:t>
            </a:r>
          </a:p>
          <a:p>
            <a:pPr marL="0" indent="0" algn="l">
              <a:buNone/>
            </a:pPr>
            <a:r>
              <a:rPr lang="en-US" dirty="0"/>
              <a:t>At track 65 , the next closest request at track 67 and so on.</a:t>
            </a:r>
          </a:p>
          <a:p>
            <a:pPr marL="0" indent="0" algn="l">
              <a:buNone/>
            </a:pPr>
            <a:r>
              <a:rPr lang="en-US" dirty="0"/>
              <a:t>See the figure 11.3 below .</a:t>
            </a:r>
          </a:p>
          <a:p>
            <a:pPr marL="0" indent="0" algn="l" rtl="0">
              <a:buNone/>
            </a:pPr>
            <a:endParaRPr lang="ar-SA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312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887105"/>
          </a:xfrm>
        </p:spPr>
        <p:txBody>
          <a:bodyPr>
            <a:normAutofit/>
          </a:bodyPr>
          <a:lstStyle/>
          <a:p>
            <a:pPr algn="ctr" rtl="0"/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50878"/>
            <a:ext cx="10515600" cy="5807122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endParaRPr lang="en-US" sz="2400" dirty="0"/>
          </a:p>
          <a:p>
            <a:pPr marL="0" indent="0" algn="ctr" rtl="0">
              <a:buNone/>
            </a:pPr>
            <a:endParaRPr lang="en-US" sz="2400" dirty="0" smtClean="0"/>
          </a:p>
          <a:p>
            <a:pPr marL="0" indent="0" algn="ctr" rtl="0">
              <a:buNone/>
            </a:pPr>
            <a:endParaRPr lang="en-US" sz="2400" dirty="0"/>
          </a:p>
          <a:p>
            <a:pPr marL="0" indent="0" algn="ctr" rtl="0">
              <a:buNone/>
            </a:pPr>
            <a:endParaRPr lang="en-US" sz="2400" dirty="0" smtClean="0"/>
          </a:p>
          <a:p>
            <a:pPr marL="0" indent="0" algn="ctr" rtl="0">
              <a:buNone/>
            </a:pPr>
            <a:endParaRPr lang="en-US" sz="2400" dirty="0"/>
          </a:p>
          <a:p>
            <a:pPr marL="0" indent="0" algn="ctr" rtl="0">
              <a:buNone/>
            </a:pPr>
            <a:endParaRPr lang="en-US" sz="2400" dirty="0" smtClean="0"/>
          </a:p>
          <a:p>
            <a:pPr marL="0" indent="0" algn="ctr" rtl="0">
              <a:buNone/>
            </a:pPr>
            <a:endParaRPr lang="en-US" sz="2400" dirty="0"/>
          </a:p>
          <a:p>
            <a:pPr marL="0" indent="0" algn="ctr" rtl="0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/>
              <a:t>Figure 11.3 the SSTF scheduling Alg.</a:t>
            </a:r>
          </a:p>
          <a:p>
            <a:pPr marL="0" indent="0" algn="ctr">
              <a:buNone/>
            </a:pPr>
            <a:r>
              <a:rPr lang="en-US" sz="2400" dirty="0"/>
              <a:t>The total head movement =236</a:t>
            </a:r>
          </a:p>
          <a:p>
            <a:pPr marL="0" indent="0" algn="ctr">
              <a:buNone/>
            </a:pPr>
            <a:r>
              <a:rPr lang="en-US" sz="2400" dirty="0"/>
              <a:t>This </a:t>
            </a:r>
            <a:r>
              <a:rPr lang="en-US" sz="2400" dirty="0" err="1"/>
              <a:t>alg</a:t>
            </a:r>
            <a:r>
              <a:rPr lang="en-US" sz="2400" dirty="0"/>
              <a:t> would result in a substantial improvement in average disk service . it is</a:t>
            </a:r>
          </a:p>
          <a:p>
            <a:pPr marL="0" indent="0" algn="ctr">
              <a:buNone/>
            </a:pPr>
            <a:r>
              <a:rPr lang="en-US" sz="2400" dirty="0"/>
              <a:t>Better than FCFS.</a:t>
            </a:r>
          </a:p>
          <a:p>
            <a:pPr marL="0" indent="0" algn="ctr" rtl="0">
              <a:buNone/>
            </a:pPr>
            <a:endParaRPr lang="en-US" sz="2400" dirty="0" smtClean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6" name="صورة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269" y="0"/>
            <a:ext cx="6714697" cy="449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86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887105"/>
          </a:xfrm>
        </p:spPr>
        <p:txBody>
          <a:bodyPr>
            <a:normAutofit/>
          </a:bodyPr>
          <a:lstStyle/>
          <a:p>
            <a:pPr algn="ctr" rtl="0"/>
            <a:r>
              <a:rPr lang="en-US" b="1" u="sng" dirty="0" smtClean="0"/>
              <a:t>3.SCAN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764275"/>
            <a:ext cx="10515600" cy="3507474"/>
          </a:xfrm>
        </p:spPr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en-US" dirty="0"/>
              <a:t> </a:t>
            </a:r>
          </a:p>
          <a:p>
            <a:pPr marL="0" indent="0" algn="l">
              <a:buNone/>
            </a:pPr>
            <a:r>
              <a:rPr lang="en-US" dirty="0"/>
              <a:t>The read/write head starts at one end of the disk and moves to word the other end,</a:t>
            </a:r>
          </a:p>
          <a:p>
            <a:pPr marL="0" indent="0" algn="l">
              <a:buNone/>
            </a:pPr>
            <a:r>
              <a:rPr lang="en-US" dirty="0"/>
              <a:t>Serving requests as it reaches each track until it gets to the other end the disk. At</a:t>
            </a:r>
          </a:p>
          <a:p>
            <a:pPr marL="0" indent="0" algn="l">
              <a:buNone/>
            </a:pPr>
            <a:r>
              <a:rPr lang="en-US" dirty="0"/>
              <a:t>the other end the direction of head movement is reversed and servicing continues.</a:t>
            </a:r>
          </a:p>
          <a:p>
            <a:pPr marL="0" indent="0" algn="l">
              <a:buNone/>
            </a:pPr>
            <a:r>
              <a:rPr lang="en-US" dirty="0"/>
              <a:t>The SCAN </a:t>
            </a:r>
            <a:r>
              <a:rPr lang="en-US" dirty="0" err="1"/>
              <a:t>Alg</a:t>
            </a:r>
            <a:r>
              <a:rPr lang="en-US" dirty="0"/>
              <a:t> .Called elevator </a:t>
            </a:r>
            <a:r>
              <a:rPr lang="en-US" dirty="0" err="1"/>
              <a:t>Alg</a:t>
            </a:r>
            <a:r>
              <a:rPr lang="en-US" dirty="0"/>
              <a:t> .</a:t>
            </a:r>
          </a:p>
          <a:p>
            <a:pPr marL="0" indent="0" algn="l">
              <a:buNone/>
            </a:pPr>
            <a:r>
              <a:rPr lang="en-US" dirty="0"/>
              <a:t>Before applying SCAN to our example we need to know the direction of head</a:t>
            </a:r>
          </a:p>
          <a:p>
            <a:pPr marL="0" indent="0" algn="l">
              <a:buNone/>
            </a:pPr>
            <a:r>
              <a:rPr lang="en-US" dirty="0"/>
              <a:t>movement in addition to its last position.</a:t>
            </a:r>
          </a:p>
          <a:p>
            <a:pPr marL="0" indent="0" algn="l">
              <a:buNone/>
            </a:pPr>
            <a:r>
              <a:rPr lang="en-US" dirty="0"/>
              <a:t>If the head was moving toward Q, the head movement would service 37 and 14 as</a:t>
            </a:r>
          </a:p>
          <a:p>
            <a:pPr marL="0" indent="0" algn="l">
              <a:buNone/>
            </a:pPr>
            <a:r>
              <a:rPr lang="en-US" dirty="0"/>
              <a:t>It moved to Q. At track Q the head servicing the requests 65,67,98,122,124, and</a:t>
            </a:r>
          </a:p>
          <a:p>
            <a:pPr marL="0" indent="0" algn="l">
              <a:buNone/>
            </a:pPr>
            <a:r>
              <a:rPr lang="en-US" dirty="0"/>
              <a:t>183 see the figure 11.4</a:t>
            </a:r>
            <a:r>
              <a:rPr lang="en-US" dirty="0" smtClean="0"/>
              <a:t>.</a:t>
            </a:r>
            <a:endParaRPr lang="ar-IQ" dirty="0" smtClean="0"/>
          </a:p>
          <a:p>
            <a:pPr marL="0" indent="0" algn="l">
              <a:buNone/>
            </a:pPr>
            <a:endParaRPr lang="ar-SA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1" name="صورة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321" y="3754712"/>
            <a:ext cx="6035760" cy="2953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83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887105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u="sng" dirty="0"/>
              <a:t>4.C-SCAN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838200" y="750627"/>
            <a:ext cx="10515600" cy="3589361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n-US" dirty="0"/>
              <a:t> </a:t>
            </a:r>
          </a:p>
          <a:p>
            <a:pPr marL="0" indent="0" algn="l">
              <a:buNone/>
            </a:pPr>
            <a:r>
              <a:rPr lang="en-US" dirty="0"/>
              <a:t>If is a circular – SCAN designed to provide a more uniform wait time .As with</a:t>
            </a:r>
          </a:p>
          <a:p>
            <a:pPr marL="0" indent="0" algn="l">
              <a:buNone/>
            </a:pPr>
            <a:r>
              <a:rPr lang="en-US" dirty="0"/>
              <a:t>SCAN moves the head from one end to other servicing requests as it goes.</a:t>
            </a:r>
          </a:p>
          <a:p>
            <a:pPr marL="0" indent="0" algn="l">
              <a:buNone/>
            </a:pPr>
            <a:r>
              <a:rPr lang="en-US" dirty="0"/>
              <a:t>When it reaches the other end it immediately return to the beginning of the disk</a:t>
            </a:r>
          </a:p>
          <a:p>
            <a:pPr marL="0" indent="0" algn="l">
              <a:buNone/>
            </a:pPr>
            <a:r>
              <a:rPr lang="en-US" dirty="0"/>
              <a:t>Without servicing any requests on the return trip.</a:t>
            </a:r>
          </a:p>
          <a:p>
            <a:pPr marL="0" indent="0" algn="l">
              <a:buNone/>
            </a:pPr>
            <a:r>
              <a:rPr lang="en-US" dirty="0"/>
              <a:t>C-SCAN treats the disk as if it were circular with  see the last track adjacent to the</a:t>
            </a:r>
          </a:p>
          <a:p>
            <a:pPr marL="0" indent="0" algn="l">
              <a:buNone/>
            </a:pPr>
            <a:r>
              <a:rPr lang="en-US" dirty="0"/>
              <a:t>first one . see the figure 11.5</a:t>
            </a:r>
          </a:p>
          <a:p>
            <a:pPr marL="0" indent="0" algn="l">
              <a:buNone/>
            </a:pPr>
            <a:r>
              <a:rPr lang="en-US" dirty="0"/>
              <a:t>Queue=98,183,37,122,14,124,65,67 head position at 53</a:t>
            </a:r>
          </a:p>
          <a:p>
            <a:pPr marL="0" indent="0" algn="l">
              <a:buNone/>
            </a:pPr>
            <a:r>
              <a:rPr lang="en-US" dirty="0"/>
              <a:t>C-SCAN</a:t>
            </a:r>
            <a:endParaRPr lang="ar-SA" dirty="0"/>
          </a:p>
        </p:txBody>
      </p:sp>
      <p:pic>
        <p:nvPicPr>
          <p:cNvPr id="8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88" y="3906387"/>
            <a:ext cx="5721218" cy="279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00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858000"/>
          </a:xfrm>
        </p:spPr>
        <p:txBody>
          <a:bodyPr>
            <a:normAutofit fontScale="85000" lnSpcReduction="20000"/>
          </a:bodyPr>
          <a:lstStyle/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ar-IQ" dirty="0" smtClean="0"/>
          </a:p>
          <a:p>
            <a:pPr marL="0" indent="0" algn="l" rtl="0">
              <a:buNone/>
            </a:pPr>
            <a:endParaRPr lang="ar-IQ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C-LOOK</a:t>
            </a:r>
          </a:p>
          <a:p>
            <a:pPr marL="0" indent="0" algn="ctr">
              <a:buNone/>
            </a:pPr>
            <a:r>
              <a:rPr lang="en-US" b="1" dirty="0" smtClean="0"/>
              <a:t>Figure 11.5</a:t>
            </a:r>
            <a:endParaRPr lang="en-US" dirty="0"/>
          </a:p>
          <a:p>
            <a:pPr marL="0" indent="0" algn="l">
              <a:buNone/>
            </a:pPr>
            <a:r>
              <a:rPr lang="ar-IQ" b="1" dirty="0"/>
              <a:t> 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More commonly the head is only moved as for as the last request in each direction . As</a:t>
            </a:r>
          </a:p>
          <a:p>
            <a:pPr marL="0" indent="0" algn="l">
              <a:buNone/>
            </a:pPr>
            <a:r>
              <a:rPr lang="en-US" dirty="0"/>
              <a:t>Soon as no requests in the current direction the head movement is reversed.</a:t>
            </a:r>
          </a:p>
          <a:p>
            <a:pPr marL="0" indent="0" algn="l">
              <a:buNone/>
            </a:pPr>
            <a:r>
              <a:rPr lang="en-US" dirty="0"/>
              <a:t>These version of SCAN and C-SCAN are called LOOK and C-LOOK (look for a</a:t>
            </a:r>
          </a:p>
          <a:p>
            <a:pPr marL="0" indent="0" algn="l">
              <a:buNone/>
            </a:pPr>
            <a:r>
              <a:rPr lang="en-US" dirty="0"/>
              <a:t>Request before moving in that direction . See figure above .</a:t>
            </a:r>
          </a:p>
          <a:p>
            <a:pPr marL="0" indent="0" algn="l">
              <a:buNone/>
            </a:pPr>
            <a:r>
              <a:rPr lang="en-US" dirty="0"/>
              <a:t> </a:t>
            </a:r>
          </a:p>
          <a:p>
            <a:pPr marL="0" indent="0" algn="l" rtl="0">
              <a:buNone/>
            </a:pPr>
            <a:endParaRPr lang="ar-SA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6" name="صورة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337" y="0"/>
            <a:ext cx="5804033" cy="311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20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887105"/>
          </a:xfrm>
        </p:spPr>
        <p:txBody>
          <a:bodyPr>
            <a:normAutofit/>
          </a:bodyPr>
          <a:lstStyle/>
          <a:p>
            <a:pPr algn="ctr" rtl="0"/>
            <a:r>
              <a:rPr lang="en-US" b="1" u="sng" dirty="0"/>
              <a:t>10.7  locality    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50878"/>
            <a:ext cx="10515600" cy="5807122"/>
          </a:xfrm>
        </p:spPr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en-US" dirty="0"/>
              <a:t> To prevent thrashing we must provide a process with as many frames as it</a:t>
            </a:r>
            <a:r>
              <a:rPr lang="ar-IQ" dirty="0"/>
              <a:t>   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    Needs .But how do we know how many frames it needs? There are several</a:t>
            </a:r>
          </a:p>
          <a:p>
            <a:pPr marL="0" indent="0" algn="l">
              <a:buNone/>
            </a:pPr>
            <a:r>
              <a:rPr lang="en-US" dirty="0"/>
              <a:t>    Techniques .</a:t>
            </a:r>
          </a:p>
          <a:p>
            <a:pPr marL="0" indent="0" algn="l">
              <a:buNone/>
            </a:pPr>
            <a:r>
              <a:rPr lang="en-US" dirty="0"/>
              <a:t>    The working set strategy start by looking at what a program is actually using.</a:t>
            </a:r>
            <a:r>
              <a:rPr lang="ar-IQ" dirty="0"/>
              <a:t>    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    This approach defines the locality mode of program execution. The locality</a:t>
            </a:r>
            <a:r>
              <a:rPr lang="ar-IQ" dirty="0"/>
              <a:t>    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    model states that as a program executes it moves from locality to locality.</a:t>
            </a:r>
            <a:r>
              <a:rPr lang="ar-IQ" dirty="0"/>
              <a:t>         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    A locality is a set of pages which are actively used together.</a:t>
            </a:r>
            <a:r>
              <a:rPr lang="ar-IQ" dirty="0"/>
              <a:t>  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    If the O/S allocate fewer frames than the size of the current locality the process</a:t>
            </a:r>
            <a:r>
              <a:rPr lang="ar-IQ" dirty="0"/>
              <a:t>       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    Will thrash.</a:t>
            </a:r>
            <a:endParaRPr lang="ar-SA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510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887105"/>
          </a:xfrm>
        </p:spPr>
        <p:txBody>
          <a:bodyPr>
            <a:normAutofit/>
          </a:bodyPr>
          <a:lstStyle/>
          <a:p>
            <a:pPr algn="ctr" rtl="0"/>
            <a:r>
              <a:rPr lang="en-US" b="1" u="sng" dirty="0"/>
              <a:t>10.8 Working Set </a:t>
            </a:r>
            <a:r>
              <a:rPr lang="en-US" b="1" u="sng" dirty="0" smtClean="0"/>
              <a:t>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50878"/>
                <a:ext cx="10515600" cy="5807122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 algn="l">
                  <a:buNone/>
                </a:pPr>
                <a:r>
                  <a:rPr lang="en-US" dirty="0"/>
                  <a:t> The working set model is based on the assumption of locality. This model uses</a:t>
                </a:r>
                <a:r>
                  <a:rPr lang="ar-IQ" dirty="0"/>
                  <a:t>  </a:t>
                </a:r>
                <a:endParaRPr lang="en-US" dirty="0"/>
              </a:p>
              <a:p>
                <a:pPr marL="0" indent="0" algn="l">
                  <a:buNone/>
                </a:pPr>
                <a:r>
                  <a:rPr lang="en-US" dirty="0"/>
                  <a:t>    a parameter </a:t>
                </a:r>
                <a14:m>
                  <m:oMath xmlns:m="http://schemas.openxmlformats.org/officeDocument/2006/math">
                    <m:r>
                      <a:rPr lang="ar-IQ">
                        <a:latin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dirty="0"/>
                  <a:t>  .To define the working set window .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marL="0" indent="0" algn="l">
                  <a:buNone/>
                </a:pPr>
                <a:r>
                  <a:rPr lang="en-US" dirty="0"/>
                  <a:t>   The idea is to examine the most recent  </a:t>
                </a:r>
                <a14:m>
                  <m:oMath xmlns:m="http://schemas.openxmlformats.org/officeDocument/2006/math">
                    <m:r>
                      <a:rPr lang="ar-IQ">
                        <a:latin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dirty="0"/>
                  <a:t>  page references. The set of page in </a:t>
                </a:r>
                <a14:m>
                  <m:oMath xmlns:m="http://schemas.openxmlformats.org/officeDocument/2006/math">
                    <m:r>
                      <a:rPr lang="ar-IQ">
                        <a:latin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dirty="0"/>
                  <a:t>   </a:t>
                </a:r>
              </a:p>
              <a:p>
                <a:pPr marL="0" indent="0" algn="l">
                  <a:buNone/>
                </a:pPr>
                <a:r>
                  <a:rPr lang="en-US" dirty="0"/>
                  <a:t>    Is the working set.</a:t>
                </a:r>
              </a:p>
              <a:p>
                <a:pPr marL="0" indent="0" algn="l">
                  <a:buNone/>
                </a:pPr>
                <a:r>
                  <a:rPr lang="en-US" dirty="0"/>
                  <a:t>    If a page is in active  use it will be in the working set.  If it is no longer being it </a:t>
                </a:r>
              </a:p>
              <a:p>
                <a:pPr marL="0" indent="0" algn="l">
                  <a:buNone/>
                </a:pPr>
                <a:r>
                  <a:rPr lang="en-US" dirty="0"/>
                  <a:t>    Will drop from the working set </a:t>
                </a:r>
                <a14:m>
                  <m:oMath xmlns:m="http://schemas.openxmlformats.org/officeDocument/2006/math">
                    <m:r>
                      <a:rPr lang="ar-IQ">
                        <a:latin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dirty="0"/>
                  <a:t> time units after its last reference. </a:t>
                </a:r>
                <a:r>
                  <a:rPr lang="ar-IQ" dirty="0"/>
                  <a:t>    </a:t>
                </a:r>
                <a:endParaRPr lang="en-US" dirty="0"/>
              </a:p>
              <a:p>
                <a:pPr marL="0" indent="0" algn="l">
                  <a:buNone/>
                </a:pPr>
                <a:r>
                  <a:rPr lang="en-US" dirty="0"/>
                  <a:t>    Thus the working set is an approximation of the program locality.</a:t>
                </a:r>
              </a:p>
              <a:p>
                <a:pPr marL="0" indent="0" algn="l">
                  <a:buNone/>
                </a:pPr>
                <a:r>
                  <a:rPr lang="en-US" b="1" u="sng" dirty="0"/>
                  <a:t>Example: </a:t>
                </a:r>
                <a:endParaRPr lang="en-US" dirty="0"/>
              </a:p>
              <a:p>
                <a:pPr marL="0" indent="0" algn="l">
                  <a:buNone/>
                </a:pPr>
                <a:r>
                  <a:rPr lang="en-US" dirty="0"/>
                  <a:t>          Given the sequence of memory references shown in figure below if  </a:t>
                </a:r>
                <a14:m>
                  <m:oMath xmlns:m="http://schemas.openxmlformats.org/officeDocument/2006/math">
                    <m:r>
                      <a:rPr lang="ar-IQ">
                        <a:latin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dirty="0"/>
                  <a:t>=10   </a:t>
                </a:r>
                <a:r>
                  <a:rPr lang="ar-IQ" dirty="0"/>
                  <a:t>    </a:t>
                </a:r>
                <a:endParaRPr lang="en-US" dirty="0"/>
              </a:p>
              <a:p>
                <a:pPr marL="0" indent="0" algn="l">
                  <a:buNone/>
                </a:pPr>
                <a:r>
                  <a:rPr lang="en-US" dirty="0"/>
                  <a:t>          Memory references then the working set at time t1 is {1,2,5,6,7}.</a:t>
                </a:r>
                <a:r>
                  <a:rPr lang="ar-IQ" dirty="0"/>
                  <a:t>      </a:t>
                </a:r>
                <a:endParaRPr lang="en-US" dirty="0"/>
              </a:p>
              <a:p>
                <a:pPr marL="0" indent="0" algn="l">
                  <a:buNone/>
                </a:pPr>
                <a:r>
                  <a:rPr lang="en-US" dirty="0"/>
                  <a:t>          By t2 the working set has changed to {3,4}.</a:t>
                </a:r>
              </a:p>
              <a:p>
                <a:pPr marL="0" indent="0" algn="l">
                  <a:buNone/>
                </a:pPr>
                <a:r>
                  <a:rPr lang="en-US" dirty="0"/>
                  <a:t>  Page reference trace  </a:t>
                </a:r>
                <a:r>
                  <a:rPr lang="ar-IQ" dirty="0"/>
                  <a:t>  </a:t>
                </a:r>
                <a:endParaRPr lang="en-US" dirty="0"/>
              </a:p>
              <a:p>
                <a:pPr marL="0" indent="0" algn="l">
                  <a:buNone/>
                </a:pPr>
                <a:r>
                  <a:rPr lang="en-US" dirty="0"/>
                  <a:t>… 2 6 1 5 7 7 7 7 5 1 6 2 3 4 1 2 3 4 4 4 3 4 3 4 4 4 1 3 2 3 4 4 4 3 4 4 4 </a:t>
                </a:r>
                <a:r>
                  <a:rPr lang="en-US" dirty="0" smtClean="0"/>
                  <a:t>…</a:t>
                </a:r>
                <a:endParaRPr lang="ar-IQ" dirty="0" smtClean="0"/>
              </a:p>
              <a:p>
                <a:pPr marL="0" indent="0" algn="l">
                  <a:buNone/>
                </a:pPr>
                <a:endParaRPr lang="ar-SA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50878"/>
                <a:ext cx="10515600" cy="5807122"/>
              </a:xfrm>
              <a:blipFill rotWithShape="0">
                <a:blip r:embed="rId2"/>
                <a:stretch>
                  <a:fillRect l="-5333" t="-2204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7384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0"/>
                <a:ext cx="10515600" cy="6857998"/>
              </a:xfrm>
            </p:spPr>
            <p:txBody>
              <a:bodyPr>
                <a:normAutofit lnSpcReduction="10000"/>
              </a:bodyPr>
              <a:lstStyle/>
              <a:p>
                <a:pPr marL="0" indent="0" algn="l" rtl="0">
                  <a:buNone/>
                </a:pPr>
                <a:endParaRPr lang="ar-IQ" dirty="0" smtClean="0"/>
              </a:p>
              <a:p>
                <a:pPr marL="0" indent="0" algn="l" rtl="0">
                  <a:buNone/>
                </a:pPr>
                <a:endParaRPr lang="ar-IQ" dirty="0" smtClean="0"/>
              </a:p>
              <a:p>
                <a:pPr marL="0" indent="0" algn="l" rtl="0">
                  <a:buNone/>
                </a:pPr>
                <a:r>
                  <a:rPr lang="en-US" sz="2000" dirty="0" smtClean="0"/>
                  <a:t>                                              </a:t>
                </a:r>
                <a:r>
                  <a:rPr lang="en-US" sz="2000" dirty="0" err="1" smtClean="0"/>
                  <a:t>wS</a:t>
                </a:r>
                <a:r>
                  <a:rPr lang="en-US" sz="2000" dirty="0" smtClean="0"/>
                  <a:t>(t1</a:t>
                </a:r>
                <a:r>
                  <a:rPr lang="en-US" sz="2000" dirty="0"/>
                  <a:t>)={1,2,5,6,7} </a:t>
                </a:r>
                <a:r>
                  <a:rPr lang="en-US" sz="2000" dirty="0" smtClean="0"/>
                  <a:t>                WS(t2</a:t>
                </a:r>
                <a:r>
                  <a:rPr lang="en-US" sz="2000" dirty="0"/>
                  <a:t>)={3,4}</a:t>
                </a:r>
              </a:p>
              <a:p>
                <a:pPr marL="0" indent="0" algn="ctr" rtl="0">
                  <a:buNone/>
                </a:pPr>
                <a:r>
                  <a:rPr lang="en-US" sz="2000" dirty="0"/>
                  <a:t> Figure 11.1 working set </a:t>
                </a:r>
                <a:r>
                  <a:rPr lang="en-US" sz="2000" dirty="0" smtClean="0"/>
                  <a:t>model</a:t>
                </a:r>
              </a:p>
              <a:p>
                <a:pPr marL="0" indent="0" algn="l">
                  <a:buNone/>
                </a:pPr>
                <a:r>
                  <a:rPr lang="en-US" sz="2000" dirty="0"/>
                  <a:t> The accuracy of WS depends upon the selection of  </a:t>
                </a:r>
                <a14:m>
                  <m:oMath xmlns:m="http://schemas.openxmlformats.org/officeDocument/2006/math">
                    <m:r>
                      <a:rPr lang="ar-IQ" sz="2000">
                        <a:latin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2000" dirty="0"/>
                  <a:t> . If it is too small it will not </a:t>
                </a:r>
              </a:p>
              <a:p>
                <a:pPr marL="0" indent="0" algn="l">
                  <a:buNone/>
                </a:pPr>
                <a:r>
                  <a:rPr lang="en-US" sz="2000" dirty="0"/>
                  <a:t>    Provide the entire WS. If it is too large it may overlap several localities.</a:t>
                </a:r>
                <a:r>
                  <a:rPr lang="ar-IQ" sz="2000" dirty="0"/>
                  <a:t>  </a:t>
                </a:r>
                <a:endParaRPr lang="en-US" sz="2000" dirty="0"/>
              </a:p>
              <a:p>
                <a:pPr marL="0" indent="0" algn="l">
                  <a:buNone/>
                </a:pPr>
                <a:r>
                  <a:rPr lang="en-US" sz="2000" dirty="0"/>
                  <a:t>      </a:t>
                </a:r>
                <a14:m>
                  <m:oMath xmlns:m="http://schemas.openxmlformats.org/officeDocument/2006/math">
                    <m:r>
                      <a:rPr lang="ar-IQ" sz="2000">
                        <a:latin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2000" dirty="0"/>
                  <a:t>    is </a:t>
                </a:r>
                <a:r>
                  <a:rPr lang="en-US" sz="2000" dirty="0" err="1"/>
                  <a:t>infimite</a:t>
                </a:r>
                <a:r>
                  <a:rPr lang="en-US" sz="2000" dirty="0"/>
                  <a:t> the WS is the entire program.  </a:t>
                </a:r>
              </a:p>
              <a:p>
                <a:pPr marL="0" indent="0" algn="l">
                  <a:buNone/>
                </a:pPr>
                <a:r>
                  <a:rPr lang="en-US" sz="2000" dirty="0"/>
                  <a:t>    The most important property of the WS is its size . If we compute the WS size</a:t>
                </a:r>
              </a:p>
              <a:p>
                <a:pPr marL="0" indent="0" algn="l">
                  <a:buNone/>
                </a:pPr>
                <a:r>
                  <a:rPr lang="en-US" sz="2000" dirty="0"/>
                  <a:t>    </a:t>
                </a:r>
                <a:r>
                  <a:rPr lang="en-US" sz="2000" dirty="0" err="1"/>
                  <a:t>WSSi</a:t>
                </a:r>
                <a:r>
                  <a:rPr lang="en-US" sz="2000" dirty="0"/>
                  <a:t>  for each process in the system we can then consider.</a:t>
                </a:r>
                <a:r>
                  <a:rPr lang="ar-IQ" sz="2000" dirty="0"/>
                  <a:t>   </a:t>
                </a:r>
                <a:endParaRPr lang="en-US" sz="2000" dirty="0"/>
              </a:p>
              <a:p>
                <a:pPr marL="0" indent="0" algn="l">
                  <a:buNone/>
                </a:pPr>
                <a:r>
                  <a:rPr lang="en-US" sz="2000" dirty="0"/>
                  <a:t>    D= </a:t>
                </a:r>
                <a:r>
                  <a:rPr lang="en-US" sz="2000" dirty="0" err="1"/>
                  <a:t>WSSi</a:t>
                </a:r>
                <a:r>
                  <a:rPr lang="en-US" sz="2000" dirty="0"/>
                  <a:t>    where  D  is the total for frames. Each process is actively using the</a:t>
                </a:r>
              </a:p>
              <a:p>
                <a:pPr marL="0" indent="0" algn="l">
                  <a:buNone/>
                </a:pPr>
                <a:r>
                  <a:rPr lang="en-US" sz="2000" dirty="0"/>
                  <a:t>    Pages in its WS. Thus process I needs </a:t>
                </a:r>
                <a:r>
                  <a:rPr lang="en-US" sz="2000" dirty="0" err="1"/>
                  <a:t>WSSi</a:t>
                </a:r>
                <a:r>
                  <a:rPr lang="en-US" sz="2000" dirty="0"/>
                  <a:t>  frames if the total </a:t>
                </a:r>
                <a:r>
                  <a:rPr lang="en-US" sz="2000" dirty="0" err="1"/>
                  <a:t>demond</a:t>
                </a:r>
                <a:r>
                  <a:rPr lang="en-US" sz="2000" dirty="0"/>
                  <a:t> is</a:t>
                </a:r>
              </a:p>
              <a:p>
                <a:pPr marL="0" indent="0" algn="l">
                  <a:buNone/>
                </a:pPr>
                <a:r>
                  <a:rPr lang="en-US" sz="2000" dirty="0"/>
                  <a:t>    greater than the total number of available frames thrashing will occur since  </a:t>
                </a:r>
              </a:p>
              <a:p>
                <a:pPr marL="0" indent="0" algn="l">
                  <a:buNone/>
                </a:pPr>
                <a:r>
                  <a:rPr lang="en-US" sz="2000" dirty="0"/>
                  <a:t>    some processes will not have enough processes.</a:t>
                </a:r>
              </a:p>
              <a:p>
                <a:pPr marL="0" indent="0" algn="l">
                  <a:buNone/>
                </a:pPr>
                <a:r>
                  <a:rPr lang="en-US" sz="2000" dirty="0"/>
                  <a:t>    The use of WS model is then quite simple. The O/S monitor the WS for each </a:t>
                </a:r>
                <a:r>
                  <a:rPr lang="ar-IQ" sz="2000" dirty="0"/>
                  <a:t>  </a:t>
                </a:r>
                <a:endParaRPr lang="en-US" sz="2000" dirty="0"/>
              </a:p>
              <a:p>
                <a:pPr marL="0" indent="0" algn="l">
                  <a:buNone/>
                </a:pPr>
                <a:r>
                  <a:rPr lang="en-US" sz="2000" dirty="0"/>
                  <a:t>    Process and allocates to it enough frames. The WS strategy prevents  thrashing .</a:t>
                </a:r>
              </a:p>
              <a:p>
                <a:pPr marL="0" indent="0" algn="l">
                  <a:buNone/>
                </a:pPr>
                <a:r>
                  <a:rPr lang="en-US" sz="2000" dirty="0"/>
                  <a:t>    We can use a reference bits for each page with a fixed interval timer interrupt to</a:t>
                </a:r>
              </a:p>
              <a:p>
                <a:pPr marL="0" indent="0" algn="l">
                  <a:buNone/>
                </a:pPr>
                <a:r>
                  <a:rPr lang="en-US" sz="2000" dirty="0"/>
                  <a:t>    approximate the WS .</a:t>
                </a:r>
              </a:p>
              <a:p>
                <a:pPr marL="0" indent="0" algn="l" rtl="0">
                  <a:buNone/>
                </a:pPr>
                <a:endParaRPr lang="ar-IQ" sz="20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0"/>
                <a:ext cx="10515600" cy="6857998"/>
              </a:xfrm>
              <a:blipFill rotWithShape="0">
                <a:blip r:embed="rId2"/>
                <a:stretch>
                  <a:fillRect l="-2493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206" y="27296"/>
            <a:ext cx="4305901" cy="85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77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887105"/>
          </a:xfrm>
        </p:spPr>
        <p:txBody>
          <a:bodyPr>
            <a:normAutofit/>
          </a:bodyPr>
          <a:lstStyle/>
          <a:p>
            <a:pPr algn="ctr" rtl="0"/>
            <a:r>
              <a:rPr lang="en-US" b="1" u="sng" dirty="0"/>
              <a:t>10.9 Page </a:t>
            </a:r>
            <a:r>
              <a:rPr lang="en-US" b="1" u="sng" dirty="0" smtClean="0"/>
              <a:t>Size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50878"/>
                <a:ext cx="10515600" cy="5807122"/>
              </a:xfrm>
            </p:spPr>
            <p:txBody>
              <a:bodyPr>
                <a:normAutofit/>
              </a:bodyPr>
              <a:lstStyle/>
              <a:p>
                <a:pPr marL="0" indent="0" algn="l">
                  <a:buNone/>
                </a:pPr>
                <a:r>
                  <a:rPr lang="en-US" dirty="0"/>
                  <a:t> There is single best page size where are a set of factors which </a:t>
                </a:r>
                <a:r>
                  <a:rPr lang="en-US" dirty="0" err="1"/>
                  <a:t>suppent</a:t>
                </a:r>
                <a:endParaRPr lang="en-US" dirty="0"/>
              </a:p>
              <a:p>
                <a:pPr marL="0" indent="0" algn="l">
                  <a:buNone/>
                </a:pPr>
                <a:r>
                  <a:rPr lang="en-US" dirty="0"/>
                  <a:t>    Various sizes.</a:t>
                </a:r>
              </a:p>
              <a:p>
                <a:pPr marL="0" indent="0" algn="l">
                  <a:buNone/>
                </a:pPr>
                <a:r>
                  <a:rPr lang="en-US" dirty="0"/>
                  <a:t>Page size are in variable powers of two </a:t>
                </a:r>
                <a:r>
                  <a:rPr lang="en-US" dirty="0" err="1"/>
                  <a:t>geneally</a:t>
                </a:r>
                <a:r>
                  <a:rPr lang="en-US" dirty="0"/>
                  <a:t> ranging from 256(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marL="0" indent="0" algn="l">
                  <a:buNone/>
                </a:pPr>
                <a:r>
                  <a:rPr lang="en-US" dirty="0"/>
                  <a:t>	Bytes or words. To 4096  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 algn="l">
                  <a:buNone/>
                </a:pPr>
                <a:r>
                  <a:rPr lang="en-US" dirty="0"/>
                  <a:t>       How do we select a page size ?</a:t>
                </a:r>
              </a:p>
              <a:p>
                <a:pPr marL="0" indent="0" algn="l">
                  <a:buNone/>
                </a:pPr>
                <a:r>
                  <a:rPr lang="en-US" dirty="0"/>
                  <a:t>a. One factor is the size of the page table where decreasing the page size increases the number of pages and hence the size of page table.</a:t>
                </a:r>
              </a:p>
              <a:p>
                <a:pPr marL="0" indent="0" algn="l">
                  <a:buNone/>
                </a:pPr>
                <a:r>
                  <a:rPr lang="en-US" dirty="0"/>
                  <a:t>b. Small  page size minimize the internal fragmentation .</a:t>
                </a:r>
              </a:p>
              <a:p>
                <a:pPr marL="0" indent="0" algn="l">
                  <a:buNone/>
                </a:pPr>
                <a:r>
                  <a:rPr lang="en-US" dirty="0"/>
                  <a:t>c. Large page size minimize the I/O time.</a:t>
                </a:r>
              </a:p>
              <a:p>
                <a:pPr marL="0" indent="0" algn="l">
                  <a:buNone/>
                </a:pPr>
                <a:r>
                  <a:rPr lang="en-US" dirty="0"/>
                  <a:t>d. A small page size allows each page to better match program locality.</a:t>
                </a:r>
              </a:p>
              <a:p>
                <a:pPr marL="0" indent="0" algn="l">
                  <a:buNone/>
                </a:pPr>
                <a:r>
                  <a:rPr lang="en-US" dirty="0"/>
                  <a:t>e. Small page size increase the number of page  faults .</a:t>
                </a:r>
                <a:endParaRPr lang="ar-SA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50878"/>
                <a:ext cx="10515600" cy="5807122"/>
              </a:xfrm>
              <a:blipFill rotWithShape="0">
                <a:blip r:embed="rId2"/>
                <a:stretch>
                  <a:fillRect l="-1159" t="-1679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516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0"/>
                <a:ext cx="10515600" cy="685800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l">
                  <a:buNone/>
                </a:pPr>
                <a:r>
                  <a:rPr lang="en-US" b="1" dirty="0"/>
                  <a:t> </a:t>
                </a:r>
                <a:endParaRPr lang="en-US" dirty="0"/>
              </a:p>
              <a:p>
                <a:pPr marL="0" indent="0" algn="l">
                  <a:buNone/>
                </a:pPr>
                <a:r>
                  <a:rPr lang="en-US" dirty="0"/>
                  <a:t>Careful selection of data structures and program structure can increase locality and hence lower the page fault rate and the number of pages in working set.</a:t>
                </a:r>
              </a:p>
              <a:p>
                <a:pPr marL="0" indent="0" algn="l">
                  <a:buNone/>
                </a:pPr>
                <a:r>
                  <a:rPr lang="en-US" dirty="0"/>
                  <a:t> </a:t>
                </a:r>
              </a:p>
              <a:p>
                <a:pPr marL="0" indent="0" algn="l">
                  <a:buNone/>
                </a:pPr>
                <a:r>
                  <a:rPr lang="en-US" b="1" u="sng" dirty="0"/>
                  <a:t>Example:</a:t>
                </a:r>
                <a:endParaRPr lang="en-US" dirty="0"/>
              </a:p>
              <a:p>
                <a:pPr marL="0" indent="0" algn="l">
                  <a:buNone/>
                </a:pPr>
                <a:r>
                  <a:rPr lang="en-US" dirty="0"/>
                  <a:t>Assume page are 128 words in size consider a Pascal program with a 128 by128         array to initialize to zero . The following  code is topic </a:t>
                </a:r>
                <a:r>
                  <a:rPr lang="en-US" dirty="0" err="1"/>
                  <a:t>var</a:t>
                </a:r>
                <a:r>
                  <a:rPr lang="en-US" dirty="0"/>
                  <a:t> A: array [1...128] of             array [1…..128] of integers.</a:t>
                </a:r>
              </a:p>
              <a:p>
                <a:pPr marL="0" indent="0" algn="l">
                  <a:buNone/>
                </a:pPr>
                <a:r>
                  <a:rPr lang="en-US" dirty="0"/>
                  <a:t> </a:t>
                </a:r>
              </a:p>
              <a:p>
                <a:pPr marL="0" indent="0" algn="l">
                  <a:buNone/>
                </a:pPr>
                <a:r>
                  <a:rPr lang="en-US" dirty="0"/>
                  <a:t> </a:t>
                </a:r>
              </a:p>
              <a:p>
                <a:pPr marL="0" indent="0" algn="l">
                  <a:buNone/>
                </a:pPr>
                <a:r>
                  <a:rPr lang="en-US" dirty="0"/>
                  <a:t>For j:=1 to 128                               for I:= 1 to 128</a:t>
                </a:r>
              </a:p>
              <a:p>
                <a:pPr marL="0" indent="0" algn="l">
                  <a:buNone/>
                </a:pPr>
                <a:r>
                  <a:rPr lang="en-US" dirty="0"/>
                  <a:t>Do for I:= 1 to 128                        Do for j:= 1 to 128</a:t>
                </a:r>
              </a:p>
              <a:p>
                <a:pPr marL="0" indent="0" algn="l">
                  <a:buNone/>
                </a:pPr>
                <a:r>
                  <a:rPr lang="en-US" dirty="0"/>
                  <a:t>		,	Do A[I] [j] :=</a:t>
                </a:r>
                <a14:m>
                  <m:oMath xmlns:m="http://schemas.openxmlformats.org/officeDocument/2006/math">
                    <m:r>
                      <a:rPr lang="ar-IQ">
                        <a:latin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dirty="0"/>
                  <a:t>	; 	Do A[I] [j] :=</a:t>
                </a:r>
                <a14:m>
                  <m:oMath xmlns:m="http://schemas.openxmlformats.org/officeDocument/2006/math">
                    <m:r>
                      <a:rPr lang="ar-IQ">
                        <a:latin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dirty="0"/>
                  <a:t> 	                           </a:t>
                </a:r>
              </a:p>
              <a:p>
                <a:pPr marL="0" indent="0" algn="l">
                  <a:buNone/>
                </a:pPr>
                <a:r>
                  <a:rPr lang="en-US" dirty="0"/>
                  <a:t>Number of page                         Number of page fault</a:t>
                </a:r>
              </a:p>
              <a:p>
                <a:pPr marL="0" indent="0" algn="l">
                  <a:buNone/>
                </a:pPr>
                <a:r>
                  <a:rPr lang="en-US" dirty="0"/>
                  <a:t>Fault 128*128=16384     128</a:t>
                </a:r>
              </a:p>
              <a:p>
                <a:pPr marL="0" indent="0" algn="l" rtl="0">
                  <a:buNone/>
                </a:pPr>
                <a:endParaRPr lang="ar-SA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0"/>
                <a:ext cx="10515600" cy="6858000"/>
              </a:xfrm>
              <a:blipFill rotWithShape="0">
                <a:blip r:embed="rId2"/>
                <a:stretch>
                  <a:fillRect l="-986" r="-406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219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887105"/>
          </a:xfrm>
        </p:spPr>
        <p:txBody>
          <a:bodyPr>
            <a:normAutofit/>
          </a:bodyPr>
          <a:lstStyle/>
          <a:p>
            <a:pPr algn="ctr" rtl="0"/>
            <a:r>
              <a:rPr lang="en-US" b="1" u="sng" dirty="0"/>
              <a:t>11.Disk Scheduling </a:t>
            </a:r>
            <a:r>
              <a:rPr lang="en-US" b="1" u="sng" dirty="0" smtClean="0"/>
              <a:t>Algorithm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50878"/>
            <a:ext cx="10515600" cy="5807122"/>
          </a:xfrm>
        </p:spPr>
        <p:txBody>
          <a:bodyPr>
            <a:normAutofit fontScale="85000" lnSpcReduction="10000"/>
          </a:bodyPr>
          <a:lstStyle/>
          <a:p>
            <a:pPr marL="0" indent="0" algn="l">
              <a:buNone/>
            </a:pPr>
            <a:r>
              <a:rPr lang="en-US" dirty="0"/>
              <a:t>Each disk had a flat circular shape. Its two surfaces are covered with a magnetic </a:t>
            </a:r>
          </a:p>
          <a:p>
            <a:pPr marL="0" indent="0" algn="l">
              <a:buNone/>
            </a:pPr>
            <a:r>
              <a:rPr lang="en-US" dirty="0"/>
              <a:t>material. Information is recorded on the surfaces.</a:t>
            </a:r>
          </a:p>
          <a:p>
            <a:pPr marL="0" indent="0" algn="l">
              <a:buNone/>
            </a:pPr>
            <a:r>
              <a:rPr lang="en-US" dirty="0"/>
              <a:t>When the disks is in use a drive motor spins it at high speed (for example 3600</a:t>
            </a:r>
          </a:p>
          <a:p>
            <a:pPr marL="0" indent="0" algn="l">
              <a:buNone/>
            </a:pPr>
            <a:r>
              <a:rPr lang="en-US" dirty="0"/>
              <a:t>R/M) , there is a read/write head positioned just above the surface of the disk.</a:t>
            </a:r>
          </a:p>
          <a:p>
            <a:pPr marL="0" indent="0" algn="l">
              <a:buNone/>
            </a:pPr>
            <a:r>
              <a:rPr lang="en-US" dirty="0"/>
              <a:t>The disk surface is logically divided into tracks.</a:t>
            </a:r>
          </a:p>
          <a:p>
            <a:pPr marL="0" indent="0" algn="l">
              <a:buNone/>
            </a:pPr>
            <a:r>
              <a:rPr lang="en-US" dirty="0"/>
              <a:t>Information is stored by </a:t>
            </a:r>
            <a:r>
              <a:rPr lang="en-US" dirty="0" err="1"/>
              <a:t>recordiong</a:t>
            </a:r>
            <a:r>
              <a:rPr lang="en-US" dirty="0"/>
              <a:t> it magnetically on the track under the read/write</a:t>
            </a:r>
          </a:p>
          <a:p>
            <a:pPr marL="0" indent="0" algn="l">
              <a:buNone/>
            </a:pPr>
            <a:r>
              <a:rPr lang="en-US" dirty="0"/>
              <a:t>Head.</a:t>
            </a:r>
          </a:p>
          <a:p>
            <a:pPr marL="0" indent="0" algn="l">
              <a:buNone/>
            </a:pPr>
            <a:r>
              <a:rPr lang="en-US" dirty="0"/>
              <a:t>There may be hundred of tracks on a disk surface. A fixed-head disk has a</a:t>
            </a:r>
          </a:p>
          <a:p>
            <a:pPr marL="0" indent="0" algn="l">
              <a:buNone/>
            </a:pPr>
            <a:r>
              <a:rPr lang="en-US" dirty="0"/>
              <a:t>Separate head for each track. This arrangement allows the computer to switch </a:t>
            </a:r>
          </a:p>
          <a:p>
            <a:pPr marL="0" indent="0" algn="l">
              <a:buNone/>
            </a:pPr>
            <a:r>
              <a:rPr lang="en-US" dirty="0"/>
              <a:t>From track to track quickly.</a:t>
            </a:r>
          </a:p>
          <a:p>
            <a:pPr marL="0" indent="0" algn="l">
              <a:buNone/>
            </a:pPr>
            <a:r>
              <a:rPr lang="en-US" dirty="0"/>
              <a:t>The physical model of the memory-head disk as in the figure 11.1</a:t>
            </a:r>
          </a:p>
          <a:p>
            <a:pPr marL="0" indent="0" algn="l">
              <a:buNone/>
            </a:pPr>
            <a:r>
              <a:rPr lang="en-US" dirty="0"/>
              <a:t>Disk speed is composed of three parts:</a:t>
            </a:r>
          </a:p>
          <a:p>
            <a:pPr marL="0" indent="0" algn="l" rtl="0">
              <a:buNone/>
            </a:pPr>
            <a:endParaRPr lang="ar-SA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445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6400800"/>
          </a:xfrm>
        </p:spPr>
        <p:txBody>
          <a:bodyPr>
            <a:normAutofit fontScale="62500" lnSpcReduction="20000"/>
          </a:bodyPr>
          <a:lstStyle/>
          <a:p>
            <a:pPr marL="0" indent="0" algn="l">
              <a:buNone/>
            </a:pPr>
            <a:r>
              <a:rPr lang="en-US" dirty="0"/>
              <a:t> </a:t>
            </a:r>
          </a:p>
          <a:p>
            <a:pPr marL="0" indent="0" algn="l">
              <a:buNone/>
            </a:pPr>
            <a:r>
              <a:rPr lang="en-US" dirty="0"/>
              <a:t>Move the head to appropriate track.</a:t>
            </a:r>
          </a:p>
          <a:p>
            <a:pPr marL="0" indent="0" algn="l">
              <a:buNone/>
            </a:pPr>
            <a:r>
              <a:rPr lang="en-US" dirty="0"/>
              <a:t>2.Latency time : the wait time until </a:t>
            </a:r>
          </a:p>
          <a:p>
            <a:pPr marL="0" indent="0" algn="l">
              <a:buNone/>
            </a:pPr>
            <a:r>
              <a:rPr lang="en-US" dirty="0"/>
              <a:t>the desired block rotates under the</a:t>
            </a:r>
          </a:p>
          <a:p>
            <a:pPr marL="0" indent="0" algn="l">
              <a:buNone/>
            </a:pPr>
            <a:r>
              <a:rPr lang="en-US" dirty="0"/>
              <a:t>read/write head .</a:t>
            </a:r>
          </a:p>
          <a:p>
            <a:pPr marL="0" indent="0" algn="l">
              <a:buNone/>
            </a:pPr>
            <a:r>
              <a:rPr lang="en-US" dirty="0"/>
              <a:t>3.Transfer time : The actual transfer of</a:t>
            </a:r>
          </a:p>
          <a:p>
            <a:pPr marL="0" indent="0" algn="l">
              <a:buNone/>
            </a:pPr>
            <a:r>
              <a:rPr lang="en-US" dirty="0"/>
              <a:t>data between the disk and main memory.</a:t>
            </a:r>
          </a:p>
          <a:p>
            <a:pPr marL="0" indent="0" algn="l">
              <a:buNone/>
            </a:pPr>
            <a:r>
              <a:rPr lang="en-US" dirty="0"/>
              <a:t> </a:t>
            </a:r>
          </a:p>
          <a:p>
            <a:pPr marL="0" indent="0" algn="l">
              <a:buNone/>
            </a:pPr>
            <a:r>
              <a:rPr lang="en-US" dirty="0"/>
              <a:t>The total time to service a disk request = seek time +latency time +transfer time.</a:t>
            </a:r>
          </a:p>
          <a:p>
            <a:pPr marL="0" indent="0" algn="l">
              <a:buNone/>
            </a:pPr>
            <a:r>
              <a:rPr lang="en-US" dirty="0"/>
              <a:t>When a process needs I/O to or from the disk it issues a system call to the O/S.</a:t>
            </a:r>
          </a:p>
          <a:p>
            <a:pPr marL="0" indent="0" algn="l">
              <a:buNone/>
            </a:pPr>
            <a:r>
              <a:rPr lang="en-US" dirty="0"/>
              <a:t>The request specifies several pieces of necessary information :</a:t>
            </a:r>
          </a:p>
          <a:p>
            <a:pPr marL="0" indent="0" algn="l">
              <a:buNone/>
            </a:pPr>
            <a:r>
              <a:rPr lang="en-US" dirty="0"/>
              <a:t>1.IS this as input or output operation ?</a:t>
            </a:r>
          </a:p>
          <a:p>
            <a:pPr marL="0" indent="0" algn="l">
              <a:buNone/>
            </a:pPr>
            <a:r>
              <a:rPr lang="en-US" dirty="0"/>
              <a:t>2. The disk address (drive , cylinder ,surface ,block) .</a:t>
            </a:r>
          </a:p>
          <a:p>
            <a:pPr marL="0" indent="0" algn="l">
              <a:buNone/>
            </a:pPr>
            <a:r>
              <a:rPr lang="en-US" dirty="0"/>
              <a:t>3. The memory address.</a:t>
            </a:r>
          </a:p>
          <a:p>
            <a:pPr marL="0" indent="0" algn="l">
              <a:buNone/>
            </a:pPr>
            <a:r>
              <a:rPr lang="en-US" dirty="0"/>
              <a:t>4. The amount of information to be transferred (a byte or word count ).</a:t>
            </a:r>
          </a:p>
          <a:p>
            <a:pPr marL="0" indent="0" algn="l">
              <a:buNone/>
            </a:pPr>
            <a:r>
              <a:rPr lang="en-US" dirty="0"/>
              <a:t> </a:t>
            </a:r>
          </a:p>
          <a:p>
            <a:pPr marL="0" indent="0" algn="l">
              <a:buNone/>
            </a:pPr>
            <a:r>
              <a:rPr lang="en-US" dirty="0"/>
              <a:t>There are many disk scheduling algorithms :</a:t>
            </a:r>
          </a:p>
          <a:p>
            <a:pPr marL="0" indent="0" algn="l">
              <a:buNone/>
            </a:pPr>
            <a:r>
              <a:rPr lang="en-US" dirty="0"/>
              <a:t>1.First – come - First – served scheduling (FCFS).</a:t>
            </a:r>
          </a:p>
          <a:p>
            <a:pPr marL="0" indent="0" algn="l">
              <a:buNone/>
            </a:pPr>
            <a:r>
              <a:rPr lang="en-US" dirty="0"/>
              <a:t>This </a:t>
            </a:r>
            <a:r>
              <a:rPr lang="en-US" dirty="0" err="1"/>
              <a:t>Alg</a:t>
            </a:r>
            <a:r>
              <a:rPr lang="en-US" dirty="0"/>
              <a:t> . Is easy to program and fair , it may not provide the best ( average) service.</a:t>
            </a:r>
          </a:p>
          <a:p>
            <a:pPr marL="0" indent="0" algn="l" rtl="0">
              <a:buNone/>
            </a:pPr>
            <a:endParaRPr lang="ar-SA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57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63773"/>
            <a:ext cx="10515600" cy="6694227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b="1" u="sng" dirty="0"/>
              <a:t>Example 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         Consider an ordered disk queue with </a:t>
            </a:r>
            <a:r>
              <a:rPr lang="en-US" dirty="0" err="1"/>
              <a:t>requerts</a:t>
            </a:r>
            <a:r>
              <a:rPr lang="en-US" dirty="0"/>
              <a:t> involving tracks:</a:t>
            </a:r>
          </a:p>
          <a:p>
            <a:pPr marL="0" indent="0" algn="l">
              <a:buNone/>
            </a:pPr>
            <a:r>
              <a:rPr lang="en-US" dirty="0"/>
              <a:t>         98,183,37,122,14,124,65, and 67 if read/write head is initially at track 53, the</a:t>
            </a:r>
          </a:p>
          <a:p>
            <a:pPr marL="0" indent="0" algn="l">
              <a:buNone/>
            </a:pPr>
            <a:r>
              <a:rPr lang="en-US" dirty="0"/>
              <a:t>         Schedule is diagrammed in the following figure.</a:t>
            </a:r>
          </a:p>
          <a:p>
            <a:pPr marL="0" indent="0" algn="l">
              <a:buNone/>
            </a:pPr>
            <a:r>
              <a:rPr lang="en-US" dirty="0"/>
              <a:t>                      Queue =</a:t>
            </a:r>
            <a:r>
              <a:rPr lang="en-US" dirty="0" smtClean="0"/>
              <a:t>98,183,37,122,14,124,65,67</a:t>
            </a:r>
            <a:endParaRPr lang="ar-IQ" dirty="0" smtClean="0"/>
          </a:p>
          <a:p>
            <a:pPr marL="0" indent="0" algn="l">
              <a:buNone/>
            </a:pPr>
            <a:endParaRPr lang="ar-IQ" dirty="0"/>
          </a:p>
          <a:p>
            <a:pPr marL="0" indent="0" algn="l">
              <a:buNone/>
            </a:pPr>
            <a:endParaRPr lang="ar-IQ" dirty="0" smtClean="0"/>
          </a:p>
          <a:p>
            <a:pPr marL="0" indent="0" algn="l">
              <a:buNone/>
            </a:pPr>
            <a:endParaRPr lang="ar-IQ" dirty="0"/>
          </a:p>
          <a:p>
            <a:pPr marL="0" indent="0" algn="l">
              <a:buNone/>
            </a:pPr>
            <a:endParaRPr lang="ar-IQ" dirty="0" smtClean="0"/>
          </a:p>
          <a:p>
            <a:pPr marL="0" indent="0" algn="l">
              <a:buNone/>
            </a:pPr>
            <a:endParaRPr lang="ar-IQ" dirty="0"/>
          </a:p>
          <a:p>
            <a:pPr marL="0" indent="0" algn="l">
              <a:buNone/>
            </a:pPr>
            <a:endParaRPr lang="ar-IQ" dirty="0" smtClean="0"/>
          </a:p>
          <a:p>
            <a:pPr marL="0" indent="0" algn="l">
              <a:buNone/>
            </a:pPr>
            <a:r>
              <a:rPr lang="en-US" dirty="0"/>
              <a:t> </a:t>
            </a:r>
          </a:p>
          <a:p>
            <a:pPr marL="0" indent="0" algn="l">
              <a:buNone/>
            </a:pPr>
            <a:r>
              <a:rPr lang="en-US" dirty="0"/>
              <a:t>The total </a:t>
            </a:r>
            <a:r>
              <a:rPr lang="en-US" dirty="0" smtClean="0"/>
              <a:t>head</a:t>
            </a:r>
            <a:r>
              <a:rPr lang="en-US" dirty="0"/>
              <a:t> </a:t>
            </a:r>
            <a:r>
              <a:rPr lang="en-US" dirty="0" smtClean="0"/>
              <a:t>Movement </a:t>
            </a:r>
            <a:r>
              <a:rPr lang="en-US" dirty="0"/>
              <a:t>=640 Tracks Figure 11.2 FCFS Disk scheduling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 rtl="0">
              <a:buNone/>
            </a:pPr>
            <a:endParaRPr lang="ar-SA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6" name="صورة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447" y="2852381"/>
            <a:ext cx="6059606" cy="324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38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788</Words>
  <Application>Microsoft Office PowerPoint</Application>
  <PresentationFormat>ملء الشاشة</PresentationFormat>
  <Paragraphs>167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نسق Office</vt:lpstr>
      <vt:lpstr>Operating system Lecture eleven </vt:lpstr>
      <vt:lpstr>10.7  locality     </vt:lpstr>
      <vt:lpstr>10.8 Working Set Model</vt:lpstr>
      <vt:lpstr>عرض تقديمي في PowerPoint</vt:lpstr>
      <vt:lpstr>10.9 Page Size</vt:lpstr>
      <vt:lpstr>عرض تقديمي في PowerPoint</vt:lpstr>
      <vt:lpstr>11.Disk Scheduling Algorithm</vt:lpstr>
      <vt:lpstr>عرض تقديمي في PowerPoint</vt:lpstr>
      <vt:lpstr>عرض تقديمي في PowerPoint</vt:lpstr>
      <vt:lpstr> 2. Shortest – seek – Time  First (SSTF)</vt:lpstr>
      <vt:lpstr>عرض تقديمي في PowerPoint</vt:lpstr>
      <vt:lpstr>3.SCAN</vt:lpstr>
      <vt:lpstr>4.C-SCAN </vt:lpstr>
      <vt:lpstr>عرض تقديمي في PowerPoint</vt:lpstr>
    </vt:vector>
  </TitlesOfParts>
  <Company>SACC - ANAS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DR.Ahmed Saker 2O14</cp:lastModifiedBy>
  <cp:revision>33</cp:revision>
  <dcterms:created xsi:type="dcterms:W3CDTF">2018-01-02T22:34:20Z</dcterms:created>
  <dcterms:modified xsi:type="dcterms:W3CDTF">2018-01-03T03:27:20Z</dcterms:modified>
</cp:coreProperties>
</file>